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57" r:id="rId4"/>
    <p:sldId id="259" r:id="rId5"/>
    <p:sldId id="266" r:id="rId6"/>
    <p:sldId id="292" r:id="rId7"/>
    <p:sldId id="289" r:id="rId8"/>
    <p:sldId id="290" r:id="rId9"/>
    <p:sldId id="310" r:id="rId10"/>
    <p:sldId id="313" r:id="rId11"/>
    <p:sldId id="322" r:id="rId12"/>
    <p:sldId id="314" r:id="rId13"/>
    <p:sldId id="315" r:id="rId14"/>
    <p:sldId id="316" r:id="rId15"/>
    <p:sldId id="317" r:id="rId16"/>
    <p:sldId id="319" r:id="rId17"/>
    <p:sldId id="291" r:id="rId18"/>
    <p:sldId id="320" r:id="rId19"/>
    <p:sldId id="321" r:id="rId20"/>
    <p:sldId id="269" r:id="rId21"/>
    <p:sldId id="308" r:id="rId22"/>
    <p:sldId id="263" r:id="rId23"/>
    <p:sldId id="264" r:id="rId24"/>
  </p:sldIdLst>
  <p:sldSz cx="18288000" cy="10287000"/>
  <p:notesSz cx="10287000" cy="18288000"/>
  <p:embeddedFontLst>
    <p:embeddedFont>
      <p:font typeface="Maven Pro Black" panose="020B0604020202020204" charset="0"/>
      <p:bold r:id="rId26"/>
    </p:embeddedFont>
    <p:embeddedFont>
      <p:font typeface="Maven Pro Medium" panose="020B0604020202020204" charset="0"/>
      <p:regular r:id="rId27"/>
    </p:embeddedFont>
    <p:embeddedFont>
      <p:font typeface="Maven Pro Regular" panose="020B0604020202020204" charset="0"/>
      <p:regular r:id="rId28"/>
      <p:bold r:id="rId29"/>
      <p:italic r:id="rId30"/>
    </p:embeddedFont>
    <p:embeddedFont>
      <p:font typeface="Maven Pro SemiBold" panose="020B0604020202020204" charset="0"/>
      <p:regular r:id="rId31"/>
      <p:bold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1" autoAdjust="0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874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46632-6DD1-5083-FAC2-FF11A628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A5B8EE-23A8-9D34-9054-9CCFF5F0E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49684-BB74-3164-CCE3-3623CC5AA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CBC9-B2AC-66C8-1433-2440C11BD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89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8EA0A-52F2-E729-5318-48782E2E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50B7F-A84A-2DC7-E23A-D2853B022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86B412-9E8E-8662-2B5E-4DD521F1D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62976-1371-2D59-C49B-970443E64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2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6E50E-6FD1-439B-520F-BC4C315F6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40AD7F-5C2A-D6C1-691D-64CAE40A0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2024F1-AE1F-9EAD-19FD-DFD4644F4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4678D-E6CE-60C5-E143-6A9649AD2F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00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914A4-A418-CF87-8516-C51906EF4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BB5074-AC64-9644-A3CF-9427703A7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50C64-8CB2-DD0B-1E1D-59B076903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4EA6D-0830-3E36-0682-597F6C066A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04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9C90D-D472-6943-8B29-BF5A2131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E48E2-89C9-CB29-88A4-80F359E22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0C239-2049-CBD5-8E01-A4E38D63B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A6DFC-8B0B-FC43-FB77-3B02234BE7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72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1C568-C826-EE9B-0A6F-FEF68C00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608CC-013D-65DD-6699-A0E053090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8CEE1-9313-279E-D40E-15AF61C3F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E527E-7298-0889-0166-0C1FA98205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52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24B45-B78C-CDA1-B665-0AC1FF1C3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F1D86-E53D-4ADE-61DE-B8EAA58C42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40469-A507-048F-9E4C-3F3912389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A2BE-3B46-A5A2-3689-9AAAC6AB42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8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3F17-29F1-7596-6B6F-FD025488C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86C85-46B3-7A7F-7099-70E4AFA79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4BB359-6E12-C541-3757-BD8BA9763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B9C07-B93E-7935-F534-C201FD696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65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1D8F8-16A3-E1B1-3393-5560E0FB8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495D32-C405-DE43-E716-680A3DC60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FFEE87-6658-5C0E-F00A-238832CAB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C79D9-6E11-589E-52DD-6390F0DA6C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64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C6E1F-4219-ABED-7B3B-D04E66DEF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3D5C1-4FDE-55DF-B492-E256F243E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0A157-8B6E-8CF8-7E33-175BE17AC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BFC6C-2AF0-5279-238C-5C28019A77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7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AB1B8-282A-CC29-551E-DC305D217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3F647-D7F7-A3C3-8501-45FEC3907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F01E5-397F-2635-68AD-0E781F748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A8570-1F45-9B1E-853C-E42F763968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1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D4CC6-0D29-5433-93D3-B364339E7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BCD1D-BBD9-0094-E994-1E942A7EF6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6691AC-7A01-EE16-B7EC-64F869CDF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6CDE2-9A33-DFF5-54CA-FC0A9B5F9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16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FF189-2F3D-16ED-0A1F-2D26C4F7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6844D-46E0-B5C3-83C5-B87B63E79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5F9F5-0BA1-57B5-EFD5-4845EF0F2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FC937-507E-F7AE-581E-59BA29C2A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6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6CDF5-C9F8-A285-08EA-3620BA07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6F822-6550-66DF-6F75-3075CDFD2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27A83-C1A1-7C16-B8D8-EC117202E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06980-46CE-388B-EEF9-71D919DD8F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5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CBECF-0689-84A9-31B0-2797B193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8B86C-31CB-E6D2-CDCC-7E58BCA35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1399BB-97FC-49AB-31FF-1FFF04648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4DF17-BA55-91D4-B0D4-A2DABB169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29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55D4-65C1-0204-8C98-4E396B24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1481D-7A3C-16F1-7C60-D1C9E14AF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D2EF4-740C-3D25-3B1B-8B08B174F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A5440-31CC-3354-48C8-9E27786C1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6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B205-F110-67FD-78F6-CE4659ECB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F6053A-6CBD-7CBF-1925-8DDBD7ADBD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630FE-9E20-46E5-632D-2239E3D592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63F06-D0FA-FBE3-764A-AEA242E81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93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44.svg"/><Relationship Id="rId4" Type="http://schemas.openxmlformats.org/officeDocument/2006/relationships/image" Target="../media/image8.sv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44.svg"/><Relationship Id="rId4" Type="http://schemas.openxmlformats.org/officeDocument/2006/relationships/image" Target="../media/image8.sv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10" Type="http://schemas.openxmlformats.org/officeDocument/2006/relationships/image" Target="../media/image44.svg"/><Relationship Id="rId4" Type="http://schemas.openxmlformats.org/officeDocument/2006/relationships/image" Target="../media/image8.sv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48.sv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33.png"/><Relationship Id="rId5" Type="http://schemas.openxmlformats.org/officeDocument/2006/relationships/image" Target="../media/image9.png"/><Relationship Id="rId10" Type="http://schemas.openxmlformats.org/officeDocument/2006/relationships/image" Target="../media/image35.svg"/><Relationship Id="rId4" Type="http://schemas.openxmlformats.org/officeDocument/2006/relationships/image" Target="../media/image8.sv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7.svg"/><Relationship Id="rId3" Type="http://schemas.openxmlformats.org/officeDocument/2006/relationships/image" Target="../media/image31.png"/><Relationship Id="rId7" Type="http://schemas.openxmlformats.org/officeDocument/2006/relationships/image" Target="../media/image32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5.svg"/><Relationship Id="rId5" Type="http://schemas.openxmlformats.org/officeDocument/2006/relationships/image" Target="../media/image22.sv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52.sv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9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Relationship Id="rId1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7.svg"/><Relationship Id="rId3" Type="http://schemas.openxmlformats.org/officeDocument/2006/relationships/image" Target="../media/image31.png"/><Relationship Id="rId7" Type="http://schemas.openxmlformats.org/officeDocument/2006/relationships/image" Target="../media/image32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5.svg"/><Relationship Id="rId5" Type="http://schemas.openxmlformats.org/officeDocument/2006/relationships/image" Target="../media/image22.sv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9.png"/><Relationship Id="rId10" Type="http://schemas.openxmlformats.org/officeDocument/2006/relationships/image" Target="../media/image37.svg"/><Relationship Id="rId4" Type="http://schemas.openxmlformats.org/officeDocument/2006/relationships/image" Target="../media/image8.sv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18246" y="2657475"/>
            <a:ext cx="10013634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40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Governança e Segurança em APIs REST</a:t>
            </a:r>
          </a:p>
          <a:p>
            <a:r>
              <a:rPr lang="pt-BR" sz="3600" b="1" dirty="0">
                <a:solidFill>
                  <a:srgbClr val="364459"/>
                </a:solidFill>
                <a:latin typeface="Maven Pro Black" pitchFamily="2" charset="77"/>
                <a:cs typeface="Maven Pro Regular" pitchFamily="34" charset="-120"/>
              </a:rPr>
              <a:t>Tirando o melhor proveito de APIs Gateways!</a:t>
            </a:r>
          </a:p>
          <a:p>
            <a:endParaRPr lang="pt-BR" sz="4000" b="1" dirty="0">
              <a:solidFill>
                <a:srgbClr val="364459"/>
              </a:solidFill>
              <a:latin typeface="Maven Pro Black" pitchFamily="2" charset="77"/>
              <a:cs typeface="Maven Pro Regular" pitchFamily="34" charset="-120"/>
            </a:endParaRPr>
          </a:p>
          <a:p>
            <a:r>
              <a:rPr lang="pt-BR" sz="2800" b="1" dirty="0" err="1">
                <a:solidFill>
                  <a:srgbClr val="364459"/>
                </a:solidFill>
                <a:latin typeface="Maven Pro Black" pitchFamily="2" charset="77"/>
                <a:cs typeface="Maven Pro Regular" pitchFamily="34" charset="-120"/>
              </a:rPr>
              <a:t>Angelo</a:t>
            </a:r>
            <a:r>
              <a:rPr lang="pt-BR" sz="2800" b="1" dirty="0">
                <a:solidFill>
                  <a:srgbClr val="364459"/>
                </a:solidFill>
                <a:latin typeface="Maven Pro Black" pitchFamily="2" charset="77"/>
                <a:cs typeface="Maven Pro Regular" pitchFamily="34" charset="-120"/>
              </a:rPr>
              <a:t> Belchior / Renato Groffe</a:t>
            </a:r>
            <a:endParaRPr lang="en-US" sz="2800" b="1" dirty="0">
              <a:solidFill>
                <a:srgbClr val="364459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27BD2D-C1EE-2178-9AE1-9686C0D7A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A3DF8AD6-A573-9391-9A1C-BF8EC15B3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B44CD23-798F-AA06-5511-2B34476126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88E0219-4EB7-94E2-08E3-CC8AE6707A2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E3AA488-C20E-60E3-5E0F-BD61C5153E5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C5B5E19-ACAC-6374-3526-3223E625E9B8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APIs REST: algumas considerações (continuação)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6800BA04-18F8-A52F-C4B8-63F52036CCBF}"/>
              </a:ext>
            </a:extLst>
          </p:cNvPr>
          <p:cNvSpPr/>
          <p:nvPr/>
        </p:nvSpPr>
        <p:spPr>
          <a:xfrm>
            <a:off x="2419319" y="3505038"/>
            <a:ext cx="11372881" cy="5677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Com dezenas e até centenas de APIs, relegar toda a governança a nível de código pode demandar muito esforço e recursos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Código disperso por múltiplos projetos pode se tornar um pesadelo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 </a:t>
            </a:r>
            <a:r>
              <a:rPr lang="pt-BR" sz="40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OWASP</a:t>
            </a:r>
            <a:r>
              <a:rPr 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oferece diversos guias para auxílio em questões de segurança</a:t>
            </a:r>
            <a:endParaRPr lang="en-US" sz="40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679D9CA-F7DB-A129-5DD4-ABB988DFC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59446" y="3103418"/>
            <a:ext cx="4255550" cy="41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0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48DAF5-0FD7-1ACC-B426-968BBCB15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67B5790-FF02-2BAA-0FD9-EC8A0FD81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AAE9912B-A338-7E9E-EF0C-AA0B7C9AEF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7DE759F-FE1D-119C-46D5-1110AE9F621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7D9ED8A-B909-E9E0-8637-F12FB6AAC28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70B924CE-AE55-5E75-4362-BE9192171918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OWASP API Top 10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76FD96-C65F-C05E-CF47-F9690BF6B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403" y="2557101"/>
            <a:ext cx="8650321" cy="662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3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9D946-E6D3-7DAD-280F-27AA9AAC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65C9D84-C3F6-5478-B2FA-CFB4D7045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82A7E8B-A75A-37FC-C637-2DCC53B86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02AEC271-B928-2B85-5FAC-71B4BF91E02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AF8BD3B-44BF-57C9-D5CF-61A54D51C89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C6926653-8386-D4DA-F754-D980FE138D97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API Gateways: uma possível solução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EA2B184F-6280-0E08-FB82-07A1AF4A61D3}"/>
              </a:ext>
            </a:extLst>
          </p:cNvPr>
          <p:cNvSpPr/>
          <p:nvPr/>
        </p:nvSpPr>
        <p:spPr>
          <a:xfrm>
            <a:off x="2419320" y="2959331"/>
            <a:ext cx="9600884" cy="622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Serviço para implementar todo um processo de governança em APIs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Policies definindo os diferentes comportamentos esperados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Azure API Management (APIM), Kong e Apache APISIX são exemplos</a:t>
            </a:r>
            <a:endParaRPr lang="en-US" sz="40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F822C7C-086E-27CD-F468-9A3C65D9A8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68389" y="3221762"/>
            <a:ext cx="2424055" cy="2424055"/>
          </a:xfrm>
          <a:prstGeom prst="rect">
            <a:avLst/>
          </a:prstGeom>
        </p:spPr>
      </p:pic>
      <p:pic>
        <p:nvPicPr>
          <p:cNvPr id="6" name="Imagem 5" descr="Placa vermelha com letras brancas em fundo preto&#10;&#10;Descrição gerada automaticamente com confiança baixa">
            <a:extLst>
              <a:ext uri="{FF2B5EF4-FFF2-40B4-BE49-F238E27FC236}">
                <a16:creationId xmlns:a16="http://schemas.microsoft.com/office/drawing/2014/main" id="{A135D893-A927-C805-00C1-CC21F2E44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0921" y="5705441"/>
            <a:ext cx="1998946" cy="175907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5C41E0B-C386-0101-4814-D918A4862F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92424" y="5614038"/>
            <a:ext cx="2194473" cy="18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94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5FD57-102D-B375-7775-6ED5A11CA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56C0B8E-ED0A-3008-C96D-064C42F1C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2587C1D-03BC-736F-577D-F95E53184A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0610B2F-BDD4-A1A0-4F30-0C45E7A3DEB5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176BFAA-AA15-5C11-B22A-D8B87589DE9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4E696D5-7F72-3B4D-3C77-1417837FDEF3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API Gateways: capacidades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FCBB6DFA-4036-933F-7012-B545987FC79A}"/>
              </a:ext>
            </a:extLst>
          </p:cNvPr>
          <p:cNvSpPr/>
          <p:nvPr/>
        </p:nvSpPr>
        <p:spPr>
          <a:xfrm>
            <a:off x="2419320" y="2959331"/>
            <a:ext cx="9600884" cy="622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Exposição segura de APIs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Rate 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Limit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x Monetização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Tratamento de falhas (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Retry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Circuit-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Breaker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)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Transformações de Requisições e Respostas</a:t>
            </a:r>
            <a:endParaRPr lang="en-US" sz="40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23759AC-AA4F-9888-D9AD-98381C2CC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68389" y="3221762"/>
            <a:ext cx="2424055" cy="2424055"/>
          </a:xfrm>
          <a:prstGeom prst="rect">
            <a:avLst/>
          </a:prstGeom>
        </p:spPr>
      </p:pic>
      <p:pic>
        <p:nvPicPr>
          <p:cNvPr id="6" name="Imagem 5" descr="Placa vermelha com letras brancas em fundo preto&#10;&#10;Descrição gerada automaticamente com confiança baixa">
            <a:extLst>
              <a:ext uri="{FF2B5EF4-FFF2-40B4-BE49-F238E27FC236}">
                <a16:creationId xmlns:a16="http://schemas.microsoft.com/office/drawing/2014/main" id="{C290FB6B-B763-9BC0-1C35-F6A41515E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0921" y="5705441"/>
            <a:ext cx="1998946" cy="175907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DD236C3-6AB1-785E-0153-5AB628630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92424" y="5614038"/>
            <a:ext cx="2194473" cy="18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3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97EF95-0103-4802-B78B-315720A26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987E3EB-1EFC-8C48-C0DC-F1BC33E97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AF3F45A-D27A-6170-D790-09E88D3001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6D6D19C-C4F6-3425-4093-031762590FD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26D9A11F-6886-CED1-6751-61B230BBF3E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00E1FD8B-4A01-FF19-F6EF-F28C971E0B88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API Gateways: capacidades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873B5EC9-8B60-2D7A-F639-8D1BF3F2BDF8}"/>
              </a:ext>
            </a:extLst>
          </p:cNvPr>
          <p:cNvSpPr/>
          <p:nvPr/>
        </p:nvSpPr>
        <p:spPr>
          <a:xfrm>
            <a:off x="2419320" y="2959331"/>
            <a:ext cx="9600884" cy="622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CORS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3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Mock</a:t>
            </a:r>
            <a:endParaRPr lang="pt-BR" altLang="pt-BR" sz="33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3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Caching</a:t>
            </a:r>
            <a:endParaRPr lang="pt-BR" altLang="pt-BR" sz="33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Validação de tokens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Monitoramento, </a:t>
            </a:r>
            <a:r>
              <a:rPr lang="pt-BR" altLang="pt-BR" sz="33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logging</a:t>
            </a:r>
            <a:endParaRPr lang="pt-BR" altLang="pt-BR" sz="33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Automações culminaram com o surgimento de práticas de </a:t>
            </a:r>
            <a:r>
              <a:rPr lang="pt-BR" altLang="pt-BR" sz="33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APIOps</a:t>
            </a:r>
            <a:endParaRPr lang="pt-BR" altLang="pt-BR" sz="33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...</a:t>
            </a:r>
            <a:endParaRPr lang="en-US" sz="33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DAC87A6-897B-20C1-19CD-09BB244C6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68389" y="3221762"/>
            <a:ext cx="2424055" cy="2424055"/>
          </a:xfrm>
          <a:prstGeom prst="rect">
            <a:avLst/>
          </a:prstGeom>
        </p:spPr>
      </p:pic>
      <p:pic>
        <p:nvPicPr>
          <p:cNvPr id="6" name="Imagem 5" descr="Placa vermelha com letras brancas em fundo preto&#10;&#10;Descrição gerada automaticamente com confiança baixa">
            <a:extLst>
              <a:ext uri="{FF2B5EF4-FFF2-40B4-BE49-F238E27FC236}">
                <a16:creationId xmlns:a16="http://schemas.microsoft.com/office/drawing/2014/main" id="{D1DA44FE-8742-F6BF-3299-A18FAC598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0921" y="5705441"/>
            <a:ext cx="1998946" cy="175907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99C37B97-AAC8-76EC-0399-318A464A3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592424" y="5614038"/>
            <a:ext cx="2194473" cy="18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16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A8C5E-06A6-98AF-FC0C-1CE632EE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1C36A57-B5B1-9D6E-101C-BE474A2EF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EBC180C-8075-610A-A543-FDC038641E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5ED45A5-14B4-6D09-F051-8EE067F75C0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CF2EDBD-79DC-B93F-0C56-CDE0BA07CAB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CFB0926D-B1F7-6E3A-0EAD-2200B2DC6B41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API Gateways: exemplo de arquitetura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159D9CB7-9921-48AF-AF83-60A09682C59C}"/>
              </a:ext>
            </a:extLst>
          </p:cNvPr>
          <p:cNvSpPr/>
          <p:nvPr/>
        </p:nvSpPr>
        <p:spPr>
          <a:xfrm>
            <a:off x="3181350" y="9353550"/>
            <a:ext cx="9600884" cy="10190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5000"/>
              </a:lnSpc>
              <a:spcAft>
                <a:spcPts val="1800"/>
              </a:spcAft>
            </a:pPr>
            <a:r>
              <a:rPr lang="en-US" sz="32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Fonte: Azure Architecture Center</a:t>
            </a:r>
          </a:p>
        </p:txBody>
      </p:sp>
      <p:pic>
        <p:nvPicPr>
          <p:cNvPr id="5" name="Imagem 4" descr="Linha do tempo&#10;&#10;Descrição gerada automaticamente">
            <a:extLst>
              <a:ext uri="{FF2B5EF4-FFF2-40B4-BE49-F238E27FC236}">
                <a16:creationId xmlns:a16="http://schemas.microsoft.com/office/drawing/2014/main" id="{1D9159C3-DB7E-705C-4AF7-30103E60FA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350" y="2362118"/>
            <a:ext cx="10518025" cy="69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07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20477-896D-6F3A-B632-B8AFCD16D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DB80394D-62A7-550E-F977-709BBF7AF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B2891D4-BB51-F2D2-BDB4-4ADB43CA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E6B2465-0E2A-5432-624D-8B0AE300A4D6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D3272D9-4810-F40A-C0B6-B12DD1BBF34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74EDCF9-79B1-4689-DBF1-AFDB3B3A8BF1}"/>
              </a:ext>
            </a:extLst>
          </p:cNvPr>
          <p:cNvSpPr/>
          <p:nvPr/>
        </p:nvSpPr>
        <p:spPr>
          <a:xfrm>
            <a:off x="938570" y="4560917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APIOps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1D6FDE2-8AFB-AF63-F4F6-EA2CBA1E6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751" y="0"/>
            <a:ext cx="1058249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87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2D130D-7D58-84FD-8D40-DF1E55407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02EAEE6-06BC-C0B5-7010-7B6C8D441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53A7761-14BF-9568-6E24-7546892933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FF4DC27-07FF-C6D0-1822-3B45A6C241A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1427072-EA6B-E5D4-41A2-7453C550DCB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8292A73-C130-1176-500C-3F6F39D7E5BA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API Gateways: formatos e padrões comuns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E53070E8-EB72-951D-C9BC-E5E511922198}"/>
              </a:ext>
            </a:extLst>
          </p:cNvPr>
          <p:cNvSpPr/>
          <p:nvPr/>
        </p:nvSpPr>
        <p:spPr>
          <a:xfrm>
            <a:off x="2419319" y="2804160"/>
            <a:ext cx="11372881" cy="5846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JSON (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OpenAPI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/Swagger)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SOAP/XML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MCP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gRPC</a:t>
            </a:r>
            <a:endParaRPr lang="pt-BR" altLang="pt-BR" sz="40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GraphQL</a:t>
            </a:r>
            <a:endParaRPr lang="en-US" sz="40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9998C02-7AE3-9D77-9F4D-486AFF9019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43741" y="4795554"/>
            <a:ext cx="2062163" cy="884519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08FC94E-2AB2-8D36-89F3-F43119AAB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0595" y="6182117"/>
            <a:ext cx="1549410" cy="154941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0F0DF8A-00BA-3B51-6FF6-81CF34B54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74473" y="2362119"/>
            <a:ext cx="2400350" cy="2354263"/>
          </a:xfrm>
          <a:prstGeom prst="rect">
            <a:avLst/>
          </a:prstGeom>
        </p:spPr>
      </p:pic>
      <p:pic>
        <p:nvPicPr>
          <p:cNvPr id="11" name="Imagem 10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C1090148-4B77-08EB-FA1F-93C998495C5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5042" b="13294"/>
          <a:stretch/>
        </p:blipFill>
        <p:spPr>
          <a:xfrm>
            <a:off x="11287490" y="4376620"/>
            <a:ext cx="1581120" cy="1581822"/>
          </a:xfrm>
          <a:prstGeom prst="rect">
            <a:avLst/>
          </a:prstGeom>
        </p:spPr>
      </p:pic>
      <p:pic>
        <p:nvPicPr>
          <p:cNvPr id="12" name="Imagem 11" descr="Ícone&#10;&#10;O conteúdo gerado por IA pode estar incorreto.">
            <a:extLst>
              <a:ext uri="{FF2B5EF4-FFF2-40B4-BE49-F238E27FC236}">
                <a16:creationId xmlns:a16="http://schemas.microsoft.com/office/drawing/2014/main" id="{6DF6A53A-6517-C3A9-3523-3B9C1A0D8993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624" y="6002823"/>
            <a:ext cx="1752438" cy="17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44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819527-3D02-E9FF-904D-105796934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E841A56-3BC8-CB42-9681-AFF82694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900F3A2-2AFE-5960-9B0C-D53E959B8A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7B7A42D-4056-9431-EB72-D9DDEC6C5841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65B697B-30C0-D614-CEDA-2A27E833AB1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A00678DB-F079-D41C-723B-EFF6C34481E0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Azure API Management (APIM)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22C9FACA-9F5E-D9EE-1423-4FB5652EA210}"/>
              </a:ext>
            </a:extLst>
          </p:cNvPr>
          <p:cNvSpPr/>
          <p:nvPr/>
        </p:nvSpPr>
        <p:spPr>
          <a:xfrm>
            <a:off x="2419320" y="2959331"/>
            <a:ext cx="9600884" cy="622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Serviço gerenciado de API Gateway no Microsoft Azure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Escalável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Suportado por soluções de </a:t>
            </a:r>
            <a:r>
              <a:rPr lang="pt-BR" sz="33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DevOps</a:t>
            </a:r>
            <a:r>
              <a:rPr lang="pt-BR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(</a:t>
            </a:r>
            <a:r>
              <a:rPr lang="pt-BR" sz="33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APIOps</a:t>
            </a:r>
            <a:r>
              <a:rPr lang="pt-BR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)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Policies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3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Integração</a:t>
            </a:r>
            <a:r>
              <a:rPr lang="en-US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com </a:t>
            </a:r>
            <a:r>
              <a:rPr lang="en-US" sz="33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soluções</a:t>
            </a:r>
            <a:r>
              <a:rPr lang="en-US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33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segurança</a:t>
            </a:r>
            <a:r>
              <a:rPr lang="en-US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, </a:t>
            </a:r>
            <a:r>
              <a:rPr lang="en-US" sz="33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como</a:t>
            </a:r>
            <a:r>
              <a:rPr lang="en-US" sz="33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Microsoft Entra ID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7AA3D97-0939-00BD-88A4-433B22253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59744" y="2511209"/>
            <a:ext cx="3142451" cy="3142451"/>
          </a:xfrm>
          <a:prstGeom prst="rect">
            <a:avLst/>
          </a:prstGeom>
        </p:spPr>
      </p:pic>
      <p:pic>
        <p:nvPicPr>
          <p:cNvPr id="5" name="Espaço Reservado para Conteúdo 4" descr="Ícone&#10;&#10;Descrição gerada automaticamente">
            <a:extLst>
              <a:ext uri="{FF2B5EF4-FFF2-40B4-BE49-F238E27FC236}">
                <a16:creationId xmlns:a16="http://schemas.microsoft.com/office/drawing/2014/main" id="{FE3F210E-7AF4-7F2D-A9C2-6AF7AE006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1" r="21184"/>
          <a:stretch>
            <a:fillRect/>
          </a:stretch>
        </p:blipFill>
        <p:spPr>
          <a:xfrm>
            <a:off x="14291728" y="5653660"/>
            <a:ext cx="2915964" cy="276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79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D1F28-3226-A2A3-2856-2ADB92F7A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37ADED6-5A8C-EC20-5961-628AF4A97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42E234E-1571-AE9F-05C8-B5A8D1EA39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4F42C03-476E-1CBC-C12E-6ACB55198CA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DFF5C759-8F3E-51DF-2094-FF88D6C152B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3D3DE86B-9AD5-A569-D58B-AB134488CEE9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Azure API Management (APIM):</a:t>
            </a:r>
            <a:b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alguns elementos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E6A589-8619-C8CA-8E80-1F312EEC4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065" y="3162138"/>
            <a:ext cx="7725853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8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1785" y="3261295"/>
            <a:ext cx="5664574" cy="2832287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899" y="3991807"/>
            <a:ext cx="4843182" cy="1371263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1473" y="3654466"/>
            <a:ext cx="5665694" cy="2045945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7986" y="6825309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3213" y="6614543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23081" y="6093582"/>
            <a:ext cx="3030415" cy="1889201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B3E1A90-1D69-F09A-3D41-181F46F09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248" y="7196153"/>
            <a:ext cx="2045946" cy="204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2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84BBA-2410-C6C7-59E8-3C274E7D4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1426FF70-D229-87F3-A7BE-75F19D35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715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100E9B55-67B7-9E43-A38B-9527DED88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F3E15E81-1F8D-36B3-4A3B-55BC23C5B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238D93EB-58DD-0A43-8EC1-E7737D8621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871CDFA1-7661-D009-5501-617C4FB11A5E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A5B98126-4895-74A0-680F-5C4F6A154CD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E5F6AFA5-72AB-40DB-F0CD-BFCAA1991A45}"/>
              </a:ext>
            </a:extLst>
          </p:cNvPr>
          <p:cNvSpPr/>
          <p:nvPr/>
        </p:nvSpPr>
        <p:spPr>
          <a:xfrm>
            <a:off x="1971586" y="4283461"/>
            <a:ext cx="13925639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91667"/>
              </a:lnSpc>
              <a:spcAft>
                <a:spcPts val="11004"/>
              </a:spcAft>
            </a:pPr>
            <a:r>
              <a:rPr lang="pt-BR" sz="7200" b="1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Exemplos práticos</a:t>
            </a:r>
            <a:endParaRPr lang="en-US" sz="7200" b="1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95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FC63B4-06B8-E2F2-C8A3-490E7E06F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3AF42FD4-572D-1CB6-CCF9-D8C5C2EA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713" y="3187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8234FE25-6557-8980-79FD-CC77840D9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8C420DAD-12CB-E6FD-9971-985FD62A4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0ADC075C-244D-F317-124F-41AC114CF65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50D36B72-16BB-20E1-D7C1-E34C4A7F6094}"/>
              </a:ext>
            </a:extLst>
          </p:cNvPr>
          <p:cNvSpPr/>
          <p:nvPr/>
        </p:nvSpPr>
        <p:spPr>
          <a:xfrm>
            <a:off x="14901333" y="916686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106BFEF5-FB0B-0FF4-99EB-EC99B055B5C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B46B72BE-2A41-ED93-6F52-3667B0E72DE6}"/>
              </a:ext>
            </a:extLst>
          </p:cNvPr>
          <p:cNvSpPr/>
          <p:nvPr/>
        </p:nvSpPr>
        <p:spPr>
          <a:xfrm>
            <a:off x="3381242" y="1537255"/>
            <a:ext cx="11520091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91667"/>
              </a:lnSpc>
              <a:spcAft>
                <a:spcPts val="11004"/>
              </a:spcAft>
            </a:pPr>
            <a:r>
              <a:rPr lang="pt-BR" sz="4800" b="1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Conteúdos desta apresentação</a:t>
            </a:r>
            <a:endParaRPr lang="en-US" sz="4800" b="1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97338443-E9FC-79C9-49A9-7B5DF6DDC6C8}"/>
              </a:ext>
            </a:extLst>
          </p:cNvPr>
          <p:cNvSpPr/>
          <p:nvPr/>
        </p:nvSpPr>
        <p:spPr>
          <a:xfrm>
            <a:off x="300251" y="6371552"/>
            <a:ext cx="17482782" cy="118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  <a:spcAft>
                <a:spcPts val="2473"/>
              </a:spcAft>
            </a:pPr>
            <a:r>
              <a:rPr lang="en-US" sz="36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github.com/renatogroffe/api-gateways-governanca-seguranca_mvpconf2025</a:t>
            </a:r>
            <a:endParaRPr lang="en-US" sz="2681" b="1" dirty="0">
              <a:solidFill>
                <a:srgbClr val="FFFFFF"/>
              </a:solidFill>
              <a:latin typeface="Maven Pro Black" pitchFamily="2" charset="77"/>
              <a:cs typeface="Maven Pro Bold" pitchFamily="34" charset="-120"/>
            </a:endParaRPr>
          </a:p>
        </p:txBody>
      </p:sp>
      <p:sp>
        <p:nvSpPr>
          <p:cNvPr id="17" name="Nosso Propsito">
            <a:extLst>
              <a:ext uri="{FF2B5EF4-FFF2-40B4-BE49-F238E27FC236}">
                <a16:creationId xmlns:a16="http://schemas.microsoft.com/office/drawing/2014/main" id="{B0269016-2BA2-22CC-42A7-6418B14DDC34}"/>
              </a:ext>
            </a:extLst>
          </p:cNvPr>
          <p:cNvSpPr/>
          <p:nvPr/>
        </p:nvSpPr>
        <p:spPr>
          <a:xfrm>
            <a:off x="11755332" y="3648687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4400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6" name="Imagem 5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CCD3A5C5-E8D6-7379-98A0-834EF2394C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5042" b="13294"/>
          <a:stretch/>
        </p:blipFill>
        <p:spPr>
          <a:xfrm>
            <a:off x="3665573" y="7627355"/>
            <a:ext cx="2046633" cy="2047542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9856C74C-1C14-45C5-14A4-A360749BAA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8363" y="6752202"/>
            <a:ext cx="3200637" cy="313918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8FE7771-67BC-C55F-AC6C-74E55797D1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61933" y="7459119"/>
            <a:ext cx="2348015" cy="2348015"/>
          </a:xfrm>
          <a:prstGeom prst="rect">
            <a:avLst/>
          </a:prstGeom>
        </p:spPr>
      </p:pic>
      <p:pic>
        <p:nvPicPr>
          <p:cNvPr id="19" name="Imagem 18" descr="Ícone&#10;&#10;O conteúdo gerado por IA pode estar incorreto.">
            <a:extLst>
              <a:ext uri="{FF2B5EF4-FFF2-40B4-BE49-F238E27FC236}">
                <a16:creationId xmlns:a16="http://schemas.microsoft.com/office/drawing/2014/main" id="{DCC347A8-9F92-5763-0422-BB068B2ECC6E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93" y="7627355"/>
            <a:ext cx="1970563" cy="1970563"/>
          </a:xfrm>
          <a:prstGeom prst="rect">
            <a:avLst/>
          </a:prstGeom>
        </p:spPr>
      </p:pic>
      <p:pic>
        <p:nvPicPr>
          <p:cNvPr id="20" name="Espaço Reservado para Conteúdo 4" descr="Ícone&#10;&#10;Descrição gerada automaticamente">
            <a:extLst>
              <a:ext uri="{FF2B5EF4-FFF2-40B4-BE49-F238E27FC236}">
                <a16:creationId xmlns:a16="http://schemas.microsoft.com/office/drawing/2014/main" id="{49BA100C-7B54-CB6C-EE79-6B3C0906C8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1" r="21184"/>
          <a:stretch>
            <a:fillRect/>
          </a:stretch>
        </p:blipFill>
        <p:spPr>
          <a:xfrm>
            <a:off x="10292171" y="7570101"/>
            <a:ext cx="2140247" cy="2028959"/>
          </a:xfrm>
          <a:prstGeom prst="rect">
            <a:avLst/>
          </a:prstGeom>
        </p:spPr>
      </p:pic>
      <p:pic>
        <p:nvPicPr>
          <p:cNvPr id="24" name="Imagem 23" descr="Código QR&#10;&#10;O conteúdo gerado por IA pode estar incorreto.">
            <a:extLst>
              <a:ext uri="{FF2B5EF4-FFF2-40B4-BE49-F238E27FC236}">
                <a16:creationId xmlns:a16="http://schemas.microsoft.com/office/drawing/2014/main" id="{4AF525C2-5CCC-21AF-4A0F-A0F524FA79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9144" y="2462460"/>
            <a:ext cx="3759711" cy="375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19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8829675" y="1179056"/>
            <a:ext cx="9801225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b="1" dirty="0">
              <a:latin typeface="Maven Pro Black" pitchFamily="2" charset="77"/>
            </a:endParaRPr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524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48550" y="1343025"/>
            <a:ext cx="9801225" cy="8943975"/>
          </a:xfrm>
          <a:prstGeom prst="rect">
            <a:avLst/>
          </a:prstGeom>
        </p:spPr>
      </p:pic>
      <p:sp>
        <p:nvSpPr>
          <p:cNvPr id="8" name="Junte-se a ns nessa jornada"/>
          <p:cNvSpPr/>
          <p:nvPr/>
        </p:nvSpPr>
        <p:spPr>
          <a:xfrm>
            <a:off x="762000" y="3958590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Obrigado</a:t>
            </a:r>
            <a:r>
              <a:rPr lang="en-US" sz="80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!!!</a:t>
            </a:r>
            <a:endParaRPr lang="en-US" sz="8000" b="1" dirty="0">
              <a:latin typeface="Maven Pro Black" pitchFamily="2" charset="7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677525" y="0"/>
            <a:ext cx="7610475" cy="102870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1800" dirty="0"/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lang="en-US" sz="1800" dirty="0"/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1999" y="3594389"/>
            <a:ext cx="11196919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en-US" sz="65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Fale com a gente e descubra como fazer </a:t>
            </a:r>
            <a:br>
              <a:rPr sz="6500" b="1" dirty="0">
                <a:latin typeface="Maven Pro Black" pitchFamily="2" charset="77"/>
              </a:rPr>
            </a:br>
            <a:r>
              <a:rPr lang="en-US" sz="65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parte dessa transformação.</a:t>
            </a:r>
            <a:endParaRPr lang="en-US" sz="6500" b="1" dirty="0">
              <a:latin typeface="Maven Pro Black" pitchFamily="2" charset="7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44625" y="0"/>
            <a:ext cx="4143375" cy="10287000"/>
          </a:xfrm>
          <a:prstGeom prst="rect">
            <a:avLst/>
          </a:prstGeom>
        </p:spPr>
      </p:pic>
      <p:pic>
        <p:nvPicPr>
          <p:cNvPr id="3" name="Rectangle 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1250" y="0"/>
            <a:ext cx="4143375" cy="10287000"/>
          </a:xfrm>
          <a:prstGeom prst="rect">
            <a:avLst/>
          </a:prstGeom>
        </p:spPr>
      </p:pic>
      <p:pic>
        <p:nvPicPr>
          <p:cNvPr id="4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5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6" name="Frame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7" name="imag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677400" y="2762250"/>
            <a:ext cx="7848600" cy="5029200"/>
          </a:xfrm>
          <a:prstGeom prst="rect">
            <a:avLst/>
          </a:prstGeom>
        </p:spPr>
      </p:pic>
      <p:sp>
        <p:nvSpPr>
          <p:cNvPr id="8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762000" y="1934357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solidFill>
                <a:srgbClr val="FFFFFF"/>
              </a:solidFill>
              <a:latin typeface="Maven Pro Medium" pitchFamily="2" charset="77"/>
              <a:ea typeface="Inter" panose="02000503000000020004" pitchFamily="2" charset="0"/>
              <a:cs typeface="Maven Pro Bold" pitchFamily="34" charset="-120"/>
            </a:endParaRP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681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O que é o MVP </a:t>
            </a:r>
            <a:r>
              <a:rPr lang="pt-BR" sz="2681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Conf</a:t>
            </a:r>
            <a:r>
              <a:rPr lang="pt-BR" sz="2681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?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Evento técnico nacional idealizado por </a:t>
            </a:r>
            <a:r>
              <a:rPr lang="pt-BR" sz="2000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MVPs</a:t>
            </a: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 (Most </a:t>
            </a:r>
            <a:r>
              <a:rPr lang="pt-BR" sz="2000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Valuable</a:t>
            </a: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 </a:t>
            </a:r>
            <a:r>
              <a:rPr lang="pt-BR" sz="2000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Professionals</a:t>
            </a: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) da comunidade Microsoft.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Criado em 2018 com o propósito de compartilhar conhecimento, conectar pessoas e gerar impacto social.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Reúne centenas de palestras distribuídas em trilhas como IA, nuvem, dados, segurança, Microsoft 365, entre outras.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Todo o lucro arrecadado com a venda dos ingressos é revertido para projetos sociais.</a:t>
            </a:r>
          </a:p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solidFill>
                <a:srgbClr val="FFFFFF"/>
              </a:solidFill>
              <a:latin typeface="Maven Pro Medium" pitchFamily="2" charset="77"/>
              <a:ea typeface="Inter" panose="02000503000000020004" pitchFamily="2" charset="0"/>
              <a:cs typeface="Maven Pro Bold" pitchFamily="34" charset="-120"/>
            </a:endParaRPr>
          </a:p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solidFill>
                <a:srgbClr val="FFFFFF"/>
              </a:solidFill>
              <a:latin typeface="Maven Pro Medium" pitchFamily="2" charset="77"/>
              <a:ea typeface="Inter" panose="02000503000000020004" pitchFamily="2" charset="0"/>
              <a:cs typeface="Maven Pro Bold" pitchFamily="34" charset="-120"/>
            </a:endParaRPr>
          </a:p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sp>
        <p:nvSpPr>
          <p:cNvPr id="10" name="wwwmvpconfcombr"/>
          <p:cNvSpPr/>
          <p:nvPr/>
        </p:nvSpPr>
        <p:spPr>
          <a:xfrm>
            <a:off x="14867467" y="9182100"/>
            <a:ext cx="26871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b="1" dirty="0">
                <a:solidFill>
                  <a:srgbClr val="FFFFFF">
                    <a:alpha val="60000"/>
                  </a:srgbClr>
                </a:solidFill>
                <a:latin typeface="Maven Pro SemiBold" pitchFamily="2" charset="77"/>
                <a:ea typeface="Inter" panose="02000503000000020004" pitchFamily="2" charset="0"/>
                <a:cs typeface="Maven Pro Regular" pitchFamily="34" charset="-120"/>
              </a:rPr>
              <a:t>www.mvpconf.com.br</a:t>
            </a:r>
            <a:endParaRPr lang="en-US" sz="1800" b="1" dirty="0">
              <a:latin typeface="Maven Pro SemiBold" pitchFamily="2" charset="77"/>
              <a:ea typeface="Inter" panose="02000503000000020004" pitchFamily="2" charset="0"/>
            </a:endParaRPr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2075118"/>
            <a:ext cx="3609975" cy="417053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4855028" y="2075118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6000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Angelo </a:t>
            </a:r>
            <a:r>
              <a:rPr lang="en-US" sz="6000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Belchior</a:t>
            </a:r>
            <a:endParaRPr lang="en-US" sz="6000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4855028" y="3044347"/>
            <a:ext cx="8027158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pt-BR" sz="280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10x Microsoft MVP </a:t>
            </a:r>
            <a:r>
              <a:rPr lang="pt-BR" sz="2800" i="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</a:t>
            </a:r>
            <a:r>
              <a:rPr lang="pt-BR" sz="280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Tech | MTAC | </a:t>
            </a:r>
            <a:r>
              <a:rPr lang="pt-BR" sz="280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APIsec</a:t>
            </a:r>
            <a:r>
              <a:rPr lang="pt-BR" sz="280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80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</a:t>
            </a:r>
            <a:r>
              <a:rPr lang="pt-BR" sz="280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pt-BR" sz="280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Ambassador</a:t>
            </a:r>
            <a:r>
              <a:rPr lang="pt-BR" sz="2800" i="0" dirty="0">
                <a:solidFill>
                  <a:srgbClr val="333333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80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pt-BR" sz="2800" b="0" i="0" dirty="0">
                <a:effectLst/>
                <a:latin typeface="-apple-system"/>
              </a:rPr>
              <a:t>Staff Software </a:t>
            </a:r>
            <a:r>
              <a:rPr lang="pt-BR" sz="2800" b="0" i="0" dirty="0" err="1">
                <a:effectLst/>
                <a:latin typeface="-apple-system"/>
              </a:rPr>
              <a:t>Engineer</a:t>
            </a:r>
            <a:r>
              <a:rPr lang="pt-BR" sz="2800" b="0" i="0" dirty="0">
                <a:effectLst/>
                <a:latin typeface="-apple-system"/>
              </a:rPr>
              <a:t> @ </a:t>
            </a:r>
            <a:r>
              <a:rPr lang="pt-BR" sz="2800" b="0" i="0" dirty="0" err="1">
                <a:effectLst/>
                <a:latin typeface="-apple-system"/>
              </a:rPr>
              <a:t>PicPay</a:t>
            </a:r>
            <a:r>
              <a:rPr lang="pt-BR" sz="2800" b="0" i="0" dirty="0">
                <a:effectLst/>
                <a:latin typeface="-apple-system"/>
              </a:rPr>
              <a:t> | .NET </a:t>
            </a:r>
            <a:r>
              <a:rPr lang="pt-BR" sz="2800" b="0" i="0" dirty="0" err="1">
                <a:effectLst/>
                <a:latin typeface="-apple-system"/>
              </a:rPr>
              <a:t>Enthusiast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5" name="Imagem 4" descr="Código QR&#10;&#10;O conteúdo gerado por IA pode estar incorreto.">
            <a:extLst>
              <a:ext uri="{FF2B5EF4-FFF2-40B4-BE49-F238E27FC236}">
                <a16:creationId xmlns:a16="http://schemas.microsoft.com/office/drawing/2014/main" id="{81259AC8-4A4B-DF79-E569-1942DDCBB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7529" y="4160383"/>
            <a:ext cx="4718471" cy="47184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737BB-7829-5A27-4EE9-77ABFD99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530C92E-B934-8A93-6465-79B81732D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93362C6-02F3-A351-8B5B-E5A0353CDA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5E93040-5E3C-50E4-68A1-C24620BE591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54127D9-86F2-2E06-2C8D-2580AE74B51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5F7212C-C7E8-3B96-104C-5E008A411D3D}"/>
              </a:ext>
            </a:extLst>
          </p:cNvPr>
          <p:cNvSpPr/>
          <p:nvPr/>
        </p:nvSpPr>
        <p:spPr>
          <a:xfrm>
            <a:off x="762000" y="21090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Renato Groffe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08610EA0-158B-3C2D-41F0-2711ECDB1318}"/>
              </a:ext>
            </a:extLst>
          </p:cNvPr>
          <p:cNvSpPr/>
          <p:nvPr/>
        </p:nvSpPr>
        <p:spPr>
          <a:xfrm>
            <a:off x="5342824" y="2211097"/>
            <a:ext cx="8139449" cy="6429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Microsoft Most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Valuable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Professional (MVP)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Docker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Captain</a:t>
            </a:r>
            <a:endParaRPr lang="pt-BR" sz="28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APIsec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U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Ambassador</a:t>
            </a:r>
            <a:endParaRPr lang="pt-BR" sz="28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Multi-Plataform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Technical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Audience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Contributor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(MTAC)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Arquiteto de Soluções/Software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+20 anos de experiência na área de Tecnologia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Community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Leader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Autor Técnico e Palestrante</a:t>
            </a:r>
            <a:endParaRPr lang="en-US" sz="28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6" name="Imagem 5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46D8128D-36D0-98E6-5E26-EDF28324E1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84" r="10379"/>
          <a:stretch>
            <a:fillRect/>
          </a:stretch>
        </p:blipFill>
        <p:spPr>
          <a:xfrm>
            <a:off x="13992103" y="2208110"/>
            <a:ext cx="3810241" cy="4678841"/>
          </a:xfrm>
          <a:prstGeom prst="rect">
            <a:avLst/>
          </a:prstGeom>
        </p:spPr>
      </p:pic>
      <p:pic>
        <p:nvPicPr>
          <p:cNvPr id="16" name="Imagem 15" descr="Código QR&#10;&#10;O conteúdo gerado por IA pode estar incorreto.">
            <a:extLst>
              <a:ext uri="{FF2B5EF4-FFF2-40B4-BE49-F238E27FC236}">
                <a16:creationId xmlns:a16="http://schemas.microsoft.com/office/drawing/2014/main" id="{4510A04A-8743-D42E-B23D-AE1A6F06A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54" y="4809883"/>
            <a:ext cx="4282440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3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DB722-62E4-820B-EBF6-FA5585382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B59D5C2E-5E81-2229-0EDA-3405CE58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713" y="3187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909389E7-2BEE-5BB0-974E-F6F58C127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C4BA321A-6FF3-6883-3630-6AE0EA300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EBD5EC92-7E76-C54B-C273-D38A45A8E4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F296825C-42B8-68B0-E9E6-8390941909EC}"/>
              </a:ext>
            </a:extLst>
          </p:cNvPr>
          <p:cNvSpPr/>
          <p:nvPr/>
        </p:nvSpPr>
        <p:spPr>
          <a:xfrm>
            <a:off x="14901333" y="916686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083B378D-667C-F296-7496-7C1071F0676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B9FCE891-919E-C73C-E486-D36187EE54B6}"/>
              </a:ext>
            </a:extLst>
          </p:cNvPr>
          <p:cNvSpPr/>
          <p:nvPr/>
        </p:nvSpPr>
        <p:spPr>
          <a:xfrm>
            <a:off x="3381242" y="1537255"/>
            <a:ext cx="11520091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91667"/>
              </a:lnSpc>
              <a:spcAft>
                <a:spcPts val="11004"/>
              </a:spcAft>
            </a:pPr>
            <a:r>
              <a:rPr lang="pt-BR" sz="4800" b="1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Conteúdos desta apresentação</a:t>
            </a:r>
            <a:endParaRPr lang="en-US" sz="4800" b="1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06DAA0F0-4CEF-56C7-6EFD-27F8C137C2C7}"/>
              </a:ext>
            </a:extLst>
          </p:cNvPr>
          <p:cNvSpPr/>
          <p:nvPr/>
        </p:nvSpPr>
        <p:spPr>
          <a:xfrm>
            <a:off x="300251" y="6371552"/>
            <a:ext cx="17482782" cy="118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  <a:spcAft>
                <a:spcPts val="2473"/>
              </a:spcAft>
            </a:pPr>
            <a:r>
              <a:rPr lang="en-US" sz="36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github.com/renatogroffe/api-gateways-governanca-seguranca_mvpconf2025</a:t>
            </a:r>
            <a:endParaRPr lang="en-US" sz="2681" b="1" dirty="0">
              <a:solidFill>
                <a:srgbClr val="FFFFFF"/>
              </a:solidFill>
              <a:latin typeface="Maven Pro Black" pitchFamily="2" charset="77"/>
              <a:cs typeface="Maven Pro Bold" pitchFamily="34" charset="-120"/>
            </a:endParaRPr>
          </a:p>
        </p:txBody>
      </p:sp>
      <p:sp>
        <p:nvSpPr>
          <p:cNvPr id="17" name="Nosso Propsito">
            <a:extLst>
              <a:ext uri="{FF2B5EF4-FFF2-40B4-BE49-F238E27FC236}">
                <a16:creationId xmlns:a16="http://schemas.microsoft.com/office/drawing/2014/main" id="{3FB41966-CCC1-6D95-E923-86428F8BD90E}"/>
              </a:ext>
            </a:extLst>
          </p:cNvPr>
          <p:cNvSpPr/>
          <p:nvPr/>
        </p:nvSpPr>
        <p:spPr>
          <a:xfrm>
            <a:off x="11755332" y="3648687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4400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6" name="Imagem 5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598A3701-E09F-F283-9D0D-01453551BDF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5042" b="13294"/>
          <a:stretch/>
        </p:blipFill>
        <p:spPr>
          <a:xfrm>
            <a:off x="3665573" y="7627355"/>
            <a:ext cx="2046633" cy="2047542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642C3081-F408-2BF8-82CF-1A02AB715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8363" y="6752202"/>
            <a:ext cx="3200637" cy="313918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231DB68-E4E9-95B5-8B90-816B2DAB87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61933" y="7459119"/>
            <a:ext cx="2348015" cy="2348015"/>
          </a:xfrm>
          <a:prstGeom prst="rect">
            <a:avLst/>
          </a:prstGeom>
        </p:spPr>
      </p:pic>
      <p:pic>
        <p:nvPicPr>
          <p:cNvPr id="19" name="Imagem 18" descr="Ícone&#10;&#10;O conteúdo gerado por IA pode estar incorreto.">
            <a:extLst>
              <a:ext uri="{FF2B5EF4-FFF2-40B4-BE49-F238E27FC236}">
                <a16:creationId xmlns:a16="http://schemas.microsoft.com/office/drawing/2014/main" id="{0DEABA4D-E174-D596-4930-223FB514CC4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93" y="7627355"/>
            <a:ext cx="1970563" cy="1970563"/>
          </a:xfrm>
          <a:prstGeom prst="rect">
            <a:avLst/>
          </a:prstGeom>
        </p:spPr>
      </p:pic>
      <p:pic>
        <p:nvPicPr>
          <p:cNvPr id="20" name="Espaço Reservado para Conteúdo 4" descr="Ícone&#10;&#10;Descrição gerada automaticamente">
            <a:extLst>
              <a:ext uri="{FF2B5EF4-FFF2-40B4-BE49-F238E27FC236}">
                <a16:creationId xmlns:a16="http://schemas.microsoft.com/office/drawing/2014/main" id="{820B0373-F584-2DEB-3761-CECCF1F802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1" r="21184"/>
          <a:stretch>
            <a:fillRect/>
          </a:stretch>
        </p:blipFill>
        <p:spPr>
          <a:xfrm>
            <a:off x="10292171" y="7570101"/>
            <a:ext cx="2140247" cy="2028959"/>
          </a:xfrm>
          <a:prstGeom prst="rect">
            <a:avLst/>
          </a:prstGeom>
        </p:spPr>
      </p:pic>
      <p:pic>
        <p:nvPicPr>
          <p:cNvPr id="24" name="Imagem 23" descr="Código QR&#10;&#10;O conteúdo gerado por IA pode estar incorreto.">
            <a:extLst>
              <a:ext uri="{FF2B5EF4-FFF2-40B4-BE49-F238E27FC236}">
                <a16:creationId xmlns:a16="http://schemas.microsoft.com/office/drawing/2014/main" id="{5CEA328D-69D5-A8C5-54FA-8E109D498D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9144" y="2462460"/>
            <a:ext cx="3759711" cy="375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9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DA9D19-2094-CCDF-401B-68AB6EC85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8E4377E-32C4-CEAC-960E-DF3B91C7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C0373AD4-9325-5E65-95A4-4460142A8F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6718008-DC9C-CEFE-0FE3-97672A36120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40DC11B-0CF4-0E99-A18C-4D74F8C5CED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1E9B03F0-DE0B-1314-1F6A-75302F518CD1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en-US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Agenda</a:t>
            </a: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0E92F884-7233-ECF2-45D6-AD8D93A1CD15}"/>
              </a:ext>
            </a:extLst>
          </p:cNvPr>
          <p:cNvSpPr/>
          <p:nvPr/>
        </p:nvSpPr>
        <p:spPr>
          <a:xfrm>
            <a:off x="2419319" y="2994378"/>
            <a:ext cx="15868681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APIs REST e algumas preocupações comuns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API Gateways e sua importância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Azure API Management: uma visão geral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Exemplos práticos</a:t>
            </a:r>
            <a:endParaRPr lang="en-US" sz="44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13" name="Imagem 12" descr="Desenho de uma placa&#10;&#10;Descrição gerada automaticamente com confiança baixa">
            <a:extLst>
              <a:ext uri="{FF2B5EF4-FFF2-40B4-BE49-F238E27FC236}">
                <a16:creationId xmlns:a16="http://schemas.microsoft.com/office/drawing/2014/main" id="{E4044DC4-8BD1-7328-202A-8D9DACF634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042" b="13294"/>
          <a:stretch/>
        </p:blipFill>
        <p:spPr>
          <a:xfrm>
            <a:off x="3665573" y="7627355"/>
            <a:ext cx="2046633" cy="2047542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0AD44BB-FA24-DAA5-ADF1-5E239B4DE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8363" y="6752202"/>
            <a:ext cx="3200637" cy="313918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6FB1FB6-3DF9-6636-4F51-4EBE886819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461933" y="7459119"/>
            <a:ext cx="2348015" cy="2348015"/>
          </a:xfrm>
          <a:prstGeom prst="rect">
            <a:avLst/>
          </a:prstGeom>
        </p:spPr>
      </p:pic>
      <p:pic>
        <p:nvPicPr>
          <p:cNvPr id="17" name="Imagem 16" descr="Ícone&#10;&#10;O conteúdo gerado por IA pode estar incorreto.">
            <a:extLst>
              <a:ext uri="{FF2B5EF4-FFF2-40B4-BE49-F238E27FC236}">
                <a16:creationId xmlns:a16="http://schemas.microsoft.com/office/drawing/2014/main" id="{2166301D-B1D3-37A9-1424-A9E4D8D8CD9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93" y="7627355"/>
            <a:ext cx="1970563" cy="1970563"/>
          </a:xfrm>
          <a:prstGeom prst="rect">
            <a:avLst/>
          </a:prstGeom>
        </p:spPr>
      </p:pic>
      <p:pic>
        <p:nvPicPr>
          <p:cNvPr id="18" name="Espaço Reservado para Conteúdo 4" descr="Ícone&#10;&#10;Descrição gerada automaticamente">
            <a:extLst>
              <a:ext uri="{FF2B5EF4-FFF2-40B4-BE49-F238E27FC236}">
                <a16:creationId xmlns:a16="http://schemas.microsoft.com/office/drawing/2014/main" id="{36001EA7-1709-5045-B3BE-7B0E415952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1" r="21184"/>
          <a:stretch>
            <a:fillRect/>
          </a:stretch>
        </p:blipFill>
        <p:spPr>
          <a:xfrm>
            <a:off x="10292171" y="7570101"/>
            <a:ext cx="2140247" cy="20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BACE6-0A14-A39D-4C04-553BED19C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466FBE4-3FE1-FAD7-4F20-E9DA8117B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5BB9E3D-789F-564B-3616-9BA3BE1740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D4753BC-A433-1328-FDC4-ADEBCCF5172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78CECD8-8CAB-C4D9-25E9-B449A30CD06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C64BC8A4-2447-07F7-8F94-D97A3EF99CC2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APIs REST: preocupações comuns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44C5258F-7C62-5DCB-4E90-EF112A591215}"/>
              </a:ext>
            </a:extLst>
          </p:cNvPr>
          <p:cNvSpPr/>
          <p:nvPr/>
        </p:nvSpPr>
        <p:spPr>
          <a:xfrm>
            <a:off x="2419319" y="2545080"/>
            <a:ext cx="11372881" cy="6637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Segurança, Autenticação, Autorização, Monitoramento...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Caching</a:t>
            </a:r>
            <a:endParaRPr lang="pt-BR" altLang="pt-BR" sz="40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Como definir limites de utilização (Rate 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Limit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)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Diferentes protocolos (legados ou não)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Transformações em requisições e respostas atendendo requisitos de integração</a:t>
            </a:r>
            <a:endParaRPr lang="en-US" sz="40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78D889E-1B96-4BE8-25CC-5269D25E00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59446" y="3103418"/>
            <a:ext cx="4255550" cy="41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7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737D4-3557-AB48-2A15-1AF2E8AD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D402B5A-7903-7666-E087-CE9630FF2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0F12EC0-E3E2-D894-1BF8-34BBE52B9C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087A529-12D7-91FE-AD9F-900F8A41537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2CBF5500-B206-70F0-A66E-75D1478863E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9B661A8-D208-1DE2-923F-2CFCB222D486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APIs REST: algumas considerações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E3AB0A37-064E-65E5-6A1D-43DE37735C32}"/>
              </a:ext>
            </a:extLst>
          </p:cNvPr>
          <p:cNvSpPr/>
          <p:nvPr/>
        </p:nvSpPr>
        <p:spPr>
          <a:xfrm>
            <a:off x="2419319" y="3505038"/>
            <a:ext cx="11372881" cy="5677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APIs são um elemento central em soluções Web, arquiteturas baseadas em 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Microservices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e até projetos mobile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Podemos atender todos os requisitos do slide anterior via código</a:t>
            </a:r>
            <a:endParaRPr lang="en-US" sz="40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CA3F3B12-C842-90D7-E8B1-9D73E4810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59446" y="3103418"/>
            <a:ext cx="4255550" cy="417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00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758</Words>
  <Application>Microsoft Office PowerPoint</Application>
  <PresentationFormat>Personalizar</PresentationFormat>
  <Paragraphs>155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Open Sans</vt:lpstr>
      <vt:lpstr>Maven Pro SemiBold</vt:lpstr>
      <vt:lpstr>Arial</vt:lpstr>
      <vt:lpstr>Maven Pro Black</vt:lpstr>
      <vt:lpstr>-apple-system</vt:lpstr>
      <vt:lpstr>Maven Pro Medium</vt:lpstr>
      <vt:lpstr>Maven Pro Regular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Renato Groffe</cp:lastModifiedBy>
  <cp:revision>74</cp:revision>
  <dcterms:created xsi:type="dcterms:W3CDTF">2025-05-13T22:34:59Z</dcterms:created>
  <dcterms:modified xsi:type="dcterms:W3CDTF">2025-10-24T04:00:13Z</dcterms:modified>
  <cp:category/>
</cp:coreProperties>
</file>